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20.png" ContentType="image/png"/>
  <Override PartName="/ppt/media/image12.png" ContentType="image/png"/>
  <Override PartName="/ppt/media/image3.png" ContentType="image/png"/>
  <Override PartName="/ppt/media/image8.png" ContentType="image/png"/>
  <Override PartName="/ppt/media/image17.png" ContentType="image/png"/>
  <Override PartName="/ppt/media/image11.png" ContentType="image/png"/>
  <Override PartName="/ppt/media/image2.png" ContentType="image/png"/>
  <Override PartName="/ppt/media/image7.png" ContentType="image/png"/>
  <Override PartName="/ppt/media/image16.png" ContentType="image/png"/>
  <Override PartName="/ppt/media/image10.png" ContentType="image/png"/>
  <Override PartName="/ppt/media/image1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15.png" ContentType="image/png"/>
  <Override PartName="/ppt/media/image6.png" ContentType="image/png"/>
  <Override PartName="/ppt/media/image14.png" ContentType="image/png"/>
  <Override PartName="/ppt/media/image5.png" ContentType="image/png"/>
  <Override PartName="/ppt/media/image21.png" ContentType="image/png"/>
  <Override PartName="/ppt/media/image1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17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notesSlides/_rels/notesSlide15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9144000" cy="6858000"/>
  <p:notesSz cx="6767513" cy="9907588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"/>
          <p:cNvSpPr/>
          <p:nvPr/>
        </p:nvSpPr>
        <p:spPr>
          <a:xfrm>
            <a:off x="0" y="0"/>
            <a:ext cx="6768000" cy="99072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1"/>
          <p:cNvSpPr>
            <a:spLocks noGrp="1"/>
          </p:cNvSpPr>
          <p:nvPr>
            <p:ph type="hdr"/>
          </p:nvPr>
        </p:nvSpPr>
        <p:spPr>
          <a:xfrm>
            <a:off x="-360" y="0"/>
            <a:ext cx="2933640" cy="495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pPr indent="0">
              <a:buNone/>
            </a:pP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dt" idx="1"/>
          </p:nvPr>
        </p:nvSpPr>
        <p:spPr>
          <a:xfrm>
            <a:off x="3833640" y="0"/>
            <a:ext cx="2934000" cy="495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marL="216000" indent="0" algn="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marL="216000" indent="0" algn="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sldImg"/>
          </p:nvPr>
        </p:nvSpPr>
        <p:spPr>
          <a:xfrm>
            <a:off x="907560" y="742680"/>
            <a:ext cx="4953240" cy="3714840"/>
          </a:xfrm>
          <a:prstGeom prst="rect">
            <a:avLst/>
          </a:prstGeom>
          <a:noFill/>
          <a:ln w="12600">
            <a:solidFill>
              <a:srgbClr val="000000"/>
            </a:solidFill>
            <a:miter/>
          </a:ln>
        </p:spPr>
        <p:txBody>
          <a:bodyPr lIns="90000" rIns="90000" tIns="46800" bIns="4680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ffffff"/>
                </a:solidFill>
                <a:latin typeface="Calibri"/>
              </a:rPr>
              <a:t>Click to move the slide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76440" y="4704840"/>
            <a:ext cx="5416560" cy="445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pPr indent="0">
              <a:spcBef>
                <a:spcPts val="451"/>
              </a:spcBef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Click to edit the notes format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5"/>
          <p:cNvSpPr>
            <a:spLocks noGrp="1"/>
          </p:cNvSpPr>
          <p:nvPr>
            <p:ph type="ftr" idx="2"/>
          </p:nvPr>
        </p:nvSpPr>
        <p:spPr>
          <a:xfrm>
            <a:off x="-360" y="9408960"/>
            <a:ext cx="2933640" cy="495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b">
            <a:noAutofit/>
          </a:bodyPr>
          <a:p>
            <a:pPr indent="0">
              <a:buNone/>
            </a:pP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6"/>
          <p:cNvSpPr>
            <a:spLocks noGrp="1"/>
          </p:cNvSpPr>
          <p:nvPr>
            <p:ph type="sldNum" idx="3"/>
          </p:nvPr>
        </p:nvSpPr>
        <p:spPr>
          <a:xfrm>
            <a:off x="3833640" y="9408960"/>
            <a:ext cx="2934000" cy="495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b">
            <a:noAutofit/>
          </a:bodyPr>
          <a:lstStyle>
            <a:lvl1pPr marL="216000" indent="0" algn="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marL="216000" indent="0" algn="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5EC12280-C010-4588-B714-A723AD45BA89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ldImg"/>
          </p:nvPr>
        </p:nvSpPr>
        <p:spPr>
          <a:xfrm>
            <a:off x="907920" y="743040"/>
            <a:ext cx="4953240" cy="3714840"/>
          </a:xfrm>
          <a:prstGeom prst="rect">
            <a:avLst/>
          </a:prstGeom>
          <a:ln w="0">
            <a:noFill/>
          </a:ln>
        </p:spPr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76440" y="4704840"/>
            <a:ext cx="5416560" cy="44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451"/>
              </a:spcBef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NZ" sz="1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Slide Number Placeholder 3"/>
          <p:cNvSpPr/>
          <p:nvPr/>
        </p:nvSpPr>
        <p:spPr>
          <a:xfrm>
            <a:off x="3833640" y="9408960"/>
            <a:ext cx="293400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E2939EF8-01F5-4E56-8701-3870AE71978D}" type="slidenum">
              <a:rPr b="0" lang="en-NZ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sldImg"/>
          </p:nvPr>
        </p:nvSpPr>
        <p:spPr>
          <a:xfrm>
            <a:off x="907920" y="743040"/>
            <a:ext cx="4953240" cy="3714840"/>
          </a:xfrm>
          <a:prstGeom prst="rect">
            <a:avLst/>
          </a:prstGeom>
          <a:ln w="0">
            <a:noFill/>
          </a:ln>
        </p:spPr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76440" y="4704840"/>
            <a:ext cx="5416560" cy="4457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Drink liquids after a meal or between meals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Rest before and after meals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Eat your largest meal when you have the most energy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Choose full fat dairy products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Add extra energy and protein to your meals 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Slide Number Placeholder 3"/>
          <p:cNvSpPr/>
          <p:nvPr/>
        </p:nvSpPr>
        <p:spPr>
          <a:xfrm>
            <a:off x="3833640" y="9408960"/>
            <a:ext cx="293400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B4914EE3-E259-4CF8-89F5-2B7790552D06}" type="slidenum">
              <a:rPr b="0" lang="en-NZ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ldImg"/>
          </p:nvPr>
        </p:nvSpPr>
        <p:spPr>
          <a:xfrm>
            <a:off x="907920" y="743040"/>
            <a:ext cx="4953240" cy="3714840"/>
          </a:xfrm>
          <a:prstGeom prst="rect">
            <a:avLst/>
          </a:prstGeom>
          <a:ln w="0">
            <a:noFill/>
          </a:ln>
        </p:spPr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76440" y="4704840"/>
            <a:ext cx="5416560" cy="4457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57200" indent="-457200">
              <a:lnSpc>
                <a:spcPct val="150000"/>
              </a:lnSpc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Salt contains sodium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150000"/>
              </a:lnSpc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Too much sodium can cause your body to retain fluid making breathing difficult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150000"/>
              </a:lnSpc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Aim for </a:t>
            </a:r>
            <a:r>
              <a:rPr b="1" lang="en-NZ" sz="1200" spc="-1" strike="noStrike">
                <a:solidFill>
                  <a:srgbClr val="000000"/>
                </a:solidFill>
                <a:latin typeface="Calibri"/>
              </a:rPr>
              <a:t>less than 2300mg </a:t>
            </a: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sodium per day (1 tsp salt). This may seem like a difficult and unknown goal to aim for however we will discuss ways which will help you reach this goal. 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150000"/>
              </a:lnSpc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~75% of salt we comes from processed, packaged and takeaway foods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marL="457200" indent="-45720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Slide Number Placeholder 3"/>
          <p:cNvSpPr/>
          <p:nvPr/>
        </p:nvSpPr>
        <p:spPr>
          <a:xfrm>
            <a:off x="3833640" y="9408960"/>
            <a:ext cx="293400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EBBE52D5-7818-468B-A81A-4ED850F5D7AF}" type="slidenum">
              <a:rPr b="0" lang="en-NZ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ldImg"/>
          </p:nvPr>
        </p:nvSpPr>
        <p:spPr>
          <a:xfrm>
            <a:off x="907920" y="743040"/>
            <a:ext cx="4953240" cy="3714840"/>
          </a:xfrm>
          <a:prstGeom prst="rect">
            <a:avLst/>
          </a:prstGeom>
          <a:ln w="0">
            <a:noFill/>
          </a:ln>
        </p:spPr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76440" y="4704840"/>
            <a:ext cx="5416560" cy="44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451"/>
              </a:spcBef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NZ" sz="1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Slide Number Placeholder 3"/>
          <p:cNvSpPr/>
          <p:nvPr/>
        </p:nvSpPr>
        <p:spPr>
          <a:xfrm>
            <a:off x="3833640" y="9408960"/>
            <a:ext cx="293400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97FA9A78-5C8D-46C4-B805-EFBA0AB60C2C}" type="slidenum">
              <a:rPr b="0" lang="en-NZ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ldImg"/>
          </p:nvPr>
        </p:nvSpPr>
        <p:spPr>
          <a:xfrm>
            <a:off x="907920" y="743040"/>
            <a:ext cx="4953240" cy="3714840"/>
          </a:xfrm>
          <a:prstGeom prst="rect">
            <a:avLst/>
          </a:prstGeom>
          <a:ln w="0">
            <a:noFill/>
          </a:ln>
        </p:spPr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76440" y="4704840"/>
            <a:ext cx="5416560" cy="4457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451"/>
              </a:spcBef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Unsaturated: extra virgin olive oil, canola oil, sunflower oil, avocado, nuts, oily fish, seeds, 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  <a:p>
            <a:pPr indent="0">
              <a:spcBef>
                <a:spcPts val="451"/>
              </a:spcBef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1200" spc="-1" strike="noStrike">
                <a:solidFill>
                  <a:srgbClr val="000000"/>
                </a:solidFill>
                <a:latin typeface="Calibri"/>
              </a:rPr>
              <a:t>Saturated: butter, ghee, lard, fatty meats, fried foods and pastries etc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Slide Number Placeholder 3"/>
          <p:cNvSpPr/>
          <p:nvPr/>
        </p:nvSpPr>
        <p:spPr>
          <a:xfrm>
            <a:off x="3833640" y="9408960"/>
            <a:ext cx="293400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44FB7F5A-6A4A-4A32-A3C3-5B0119983046}" type="slidenum">
              <a:rPr b="0" lang="en-NZ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rmAutofit/>
          </a:bodyPr>
          <a:p>
            <a:pPr marL="343080" indent="-34308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spcBef>
                <a:spcPts val="799"/>
              </a:spcBef>
              <a:buClr>
                <a:srgbClr val="000000"/>
              </a:buClr>
              <a:buFont typeface="Calibri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spcBef>
                <a:spcPts val="799"/>
              </a:spcBef>
              <a:buClr>
                <a:srgbClr val="000000"/>
              </a:buClr>
              <a:buFont typeface="Calibri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spcBef>
                <a:spcPts val="799"/>
              </a:spcBef>
              <a:buClr>
                <a:srgbClr val="000000"/>
              </a:buClr>
              <a:buFont typeface="Calibri"/>
              <a:buChar char="»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5" marL="2057400" indent="-228600">
              <a:spcBef>
                <a:spcPts val="799"/>
              </a:spcBef>
              <a:buClr>
                <a:srgbClr val="000000"/>
              </a:buClr>
              <a:buFont typeface="Calibri"/>
              <a:buChar char="»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6" marL="2057400" indent="-228600">
              <a:spcBef>
                <a:spcPts val="799"/>
              </a:spcBef>
              <a:buClr>
                <a:srgbClr val="000000"/>
              </a:buClr>
              <a:buFont typeface="Calibri"/>
              <a:buChar char="»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Line 9"/>
          <p:cNvSpPr/>
          <p:nvPr/>
        </p:nvSpPr>
        <p:spPr>
          <a:xfrm>
            <a:off x="0" y="1413000"/>
            <a:ext cx="9144000" cy="0"/>
          </a:xfrm>
          <a:prstGeom prst="line">
            <a:avLst/>
          </a:prstGeom>
          <a:ln w="38160">
            <a:solidFill>
              <a:srgbClr val="008cd6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-46800" bIns="-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Text Box 17"/>
          <p:cNvSpPr/>
          <p:nvPr/>
        </p:nvSpPr>
        <p:spPr>
          <a:xfrm>
            <a:off x="0" y="0"/>
            <a:ext cx="9144000" cy="1366920"/>
          </a:xfrm>
          <a:prstGeom prst="rect">
            <a:avLst/>
          </a:prstGeom>
          <a:solidFill>
            <a:srgbClr val="183169"/>
          </a:solidFill>
          <a:ln w="38160">
            <a:solidFill>
              <a:srgbClr val="18316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pPr algn="ctr">
              <a:spcBef>
                <a:spcPts val="1125"/>
              </a:spcBef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8" descr="Counties-Manukau_CMYK_REV"/>
          <p:cNvPicPr/>
          <p:nvPr/>
        </p:nvPicPr>
        <p:blipFill>
          <a:blip r:embed="rId2"/>
          <a:stretch/>
        </p:blipFill>
        <p:spPr>
          <a:xfrm>
            <a:off x="7524720" y="189000"/>
            <a:ext cx="1349280" cy="108108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ffffff"/>
                </a:solidFill>
                <a:latin typeface="Calibri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/>
          <p:nvPr/>
        </p:nvSpPr>
        <p:spPr>
          <a:xfrm>
            <a:off x="0" y="1413000"/>
            <a:ext cx="9144000" cy="0"/>
          </a:xfrm>
          <a:prstGeom prst="line">
            <a:avLst/>
          </a:prstGeom>
          <a:ln w="38160">
            <a:solidFill>
              <a:srgbClr val="008cd6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-46800" bIns="-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ext Box 4"/>
          <p:cNvSpPr/>
          <p:nvPr/>
        </p:nvSpPr>
        <p:spPr>
          <a:xfrm>
            <a:off x="0" y="0"/>
            <a:ext cx="9144000" cy="1366920"/>
          </a:xfrm>
          <a:prstGeom prst="rect">
            <a:avLst/>
          </a:prstGeom>
          <a:solidFill>
            <a:srgbClr val="183169"/>
          </a:solidFill>
          <a:ln w="38160">
            <a:solidFill>
              <a:srgbClr val="18316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pPr algn="ctr">
              <a:spcBef>
                <a:spcPts val="1125"/>
              </a:spcBef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" name="Picture 8" descr="Counties-Manukau_CMYK_REV"/>
          <p:cNvPicPr/>
          <p:nvPr/>
        </p:nvPicPr>
        <p:blipFill>
          <a:blip r:embed="rId2"/>
          <a:stretch/>
        </p:blipFill>
        <p:spPr>
          <a:xfrm>
            <a:off x="7524720" y="189000"/>
            <a:ext cx="1349280" cy="1081080"/>
          </a:xfrm>
          <a:prstGeom prst="rect">
            <a:avLst/>
          </a:prstGeom>
          <a:ln w="0">
            <a:noFill/>
          </a:ln>
        </p:spPr>
      </p:pic>
      <p:sp>
        <p:nvSpPr>
          <p:cNvPr id="8" name="Text Box 7"/>
          <p:cNvSpPr/>
          <p:nvPr/>
        </p:nvSpPr>
        <p:spPr>
          <a:xfrm>
            <a:off x="0" y="6165720"/>
            <a:ext cx="9144000" cy="692280"/>
          </a:xfrm>
          <a:prstGeom prst="rect">
            <a:avLst/>
          </a:prstGeom>
          <a:solidFill>
            <a:srgbClr val="183169"/>
          </a:solidFill>
          <a:ln w="38160">
            <a:solidFill>
              <a:srgbClr val="18316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pPr algn="ctr">
              <a:spcBef>
                <a:spcPts val="1125"/>
              </a:spcBef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Line 8"/>
          <p:cNvSpPr/>
          <p:nvPr/>
        </p:nvSpPr>
        <p:spPr>
          <a:xfrm>
            <a:off x="0" y="6165720"/>
            <a:ext cx="9144000" cy="0"/>
          </a:xfrm>
          <a:prstGeom prst="line">
            <a:avLst/>
          </a:prstGeom>
          <a:ln w="38160">
            <a:solidFill>
              <a:srgbClr val="008cd6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-46800" bIns="-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1"/>
          <p:cNvSpPr>
            <a:spLocks noGrp="1"/>
          </p:cNvSpPr>
          <p:nvPr>
            <p:ph type="body"/>
          </p:nvPr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rmAutofit/>
          </a:bodyPr>
          <a:p>
            <a:pPr marL="343080" indent="-34308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spcBef>
                <a:spcPts val="799"/>
              </a:spcBef>
              <a:buClr>
                <a:srgbClr val="000000"/>
              </a:buClr>
              <a:buFont typeface="Calibri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spcBef>
                <a:spcPts val="799"/>
              </a:spcBef>
              <a:buClr>
                <a:srgbClr val="000000"/>
              </a:buClr>
              <a:buFont typeface="Calibri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spcBef>
                <a:spcPts val="799"/>
              </a:spcBef>
              <a:buClr>
                <a:srgbClr val="000000"/>
              </a:buClr>
              <a:buFont typeface="Calibri"/>
              <a:buChar char="»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5" marL="2057400" indent="-228600">
              <a:spcBef>
                <a:spcPts val="799"/>
              </a:spcBef>
              <a:buClr>
                <a:srgbClr val="000000"/>
              </a:buClr>
              <a:buFont typeface="Calibri"/>
              <a:buChar char="»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6" marL="2057400" indent="-228600">
              <a:spcBef>
                <a:spcPts val="799"/>
              </a:spcBef>
              <a:buClr>
                <a:srgbClr val="000000"/>
              </a:buClr>
              <a:buFont typeface="Calibri"/>
              <a:buChar char="»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ffffff"/>
                </a:solidFill>
                <a:latin typeface="Calibri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9" Type="http://schemas.openxmlformats.org/officeDocument/2006/relationships/image" Target="../media/image21.png"/><Relationship Id="rId10" Type="http://schemas.openxmlformats.org/officeDocument/2006/relationships/image" Target="../media/image22.png"/><Relationship Id="rId1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2130120"/>
            <a:ext cx="7772400" cy="101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800" spc="-1" strike="noStrike">
                <a:solidFill>
                  <a:srgbClr val="000000"/>
                </a:solidFill>
                <a:latin typeface="Calibri"/>
              </a:rPr>
              <a:t>Better Nutrition</a:t>
            </a:r>
            <a:endParaRPr b="0" lang="en-US" sz="48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ubTitle"/>
          </p:nvPr>
        </p:nvSpPr>
        <p:spPr>
          <a:xfrm>
            <a:off x="1403280" y="3284640"/>
            <a:ext cx="6400800" cy="151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>
              <a:spcBef>
                <a:spcPts val="1001"/>
              </a:spcBef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000" spc="-1" strike="noStrike">
                <a:solidFill>
                  <a:srgbClr val="000000"/>
                </a:solidFill>
                <a:latin typeface="Calibri"/>
              </a:rPr>
              <a:t>for Better Breathing</a:t>
            </a:r>
            <a:endParaRPr b="0" lang="en-US" sz="4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Rectangle 4"/>
          <p:cNvSpPr/>
          <p:nvPr/>
        </p:nvSpPr>
        <p:spPr>
          <a:xfrm>
            <a:off x="34920" y="6408720"/>
            <a:ext cx="2133720" cy="47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rmAutofit/>
          </a:bodyPr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GB" sz="1400" spc="-1" strike="noStrike">
                <a:solidFill>
                  <a:srgbClr val="cee5f6"/>
                </a:solidFill>
                <a:latin typeface="Calibri"/>
              </a:rPr>
              <a:t>Date: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Rectangle 5"/>
          <p:cNvSpPr/>
          <p:nvPr/>
        </p:nvSpPr>
        <p:spPr>
          <a:xfrm>
            <a:off x="6659640" y="6381720"/>
            <a:ext cx="2484360" cy="47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rmAutofit/>
          </a:bodyPr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GB" sz="1400" spc="-1" strike="noStrike">
                <a:solidFill>
                  <a:srgbClr val="cee5f6"/>
                </a:solidFill>
                <a:latin typeface="Calibri"/>
              </a:rPr>
              <a:t>Created by: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Portion sizes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69" name="Picture 2" descr=""/>
          <p:cNvPicPr/>
          <p:nvPr/>
        </p:nvPicPr>
        <p:blipFill>
          <a:blip r:embed="rId1"/>
          <a:stretch/>
        </p:blipFill>
        <p:spPr>
          <a:xfrm>
            <a:off x="2368440" y="1832040"/>
            <a:ext cx="1268640" cy="1208160"/>
          </a:xfrm>
          <a:prstGeom prst="rect">
            <a:avLst/>
          </a:prstGeom>
          <a:ln w="0">
            <a:noFill/>
          </a:ln>
        </p:spPr>
      </p:pic>
      <p:pic>
        <p:nvPicPr>
          <p:cNvPr id="70" name="Picture 3" descr=""/>
          <p:cNvPicPr/>
          <p:nvPr/>
        </p:nvPicPr>
        <p:blipFill>
          <a:blip r:embed="rId2"/>
          <a:stretch/>
        </p:blipFill>
        <p:spPr>
          <a:xfrm>
            <a:off x="2411280" y="3429000"/>
            <a:ext cx="1444680" cy="1328760"/>
          </a:xfrm>
          <a:prstGeom prst="rect">
            <a:avLst/>
          </a:prstGeom>
          <a:ln w="0">
            <a:noFill/>
          </a:ln>
        </p:spPr>
      </p:pic>
      <p:pic>
        <p:nvPicPr>
          <p:cNvPr id="71" name="Picture 4" descr=""/>
          <p:cNvPicPr/>
          <p:nvPr/>
        </p:nvPicPr>
        <p:blipFill>
          <a:blip r:embed="rId3"/>
          <a:stretch/>
        </p:blipFill>
        <p:spPr>
          <a:xfrm>
            <a:off x="2411280" y="5143680"/>
            <a:ext cx="1225800" cy="987120"/>
          </a:xfrm>
          <a:prstGeom prst="rect">
            <a:avLst/>
          </a:prstGeom>
          <a:ln w="0">
            <a:noFill/>
          </a:ln>
        </p:spPr>
      </p:pic>
      <p:pic>
        <p:nvPicPr>
          <p:cNvPr id="72" name="Picture 5" descr=""/>
          <p:cNvPicPr/>
          <p:nvPr/>
        </p:nvPicPr>
        <p:blipFill>
          <a:blip r:embed="rId4"/>
          <a:stretch/>
        </p:blipFill>
        <p:spPr>
          <a:xfrm>
            <a:off x="4195800" y="2112840"/>
            <a:ext cx="2352600" cy="646200"/>
          </a:xfrm>
          <a:prstGeom prst="rect">
            <a:avLst/>
          </a:prstGeom>
          <a:ln w="0">
            <a:noFill/>
          </a:ln>
        </p:spPr>
      </p:pic>
      <p:pic>
        <p:nvPicPr>
          <p:cNvPr id="73" name="Picture 6" descr=""/>
          <p:cNvPicPr/>
          <p:nvPr/>
        </p:nvPicPr>
        <p:blipFill>
          <a:blip r:embed="rId5"/>
          <a:stretch/>
        </p:blipFill>
        <p:spPr>
          <a:xfrm>
            <a:off x="4243320" y="3770280"/>
            <a:ext cx="1822680" cy="646200"/>
          </a:xfrm>
          <a:prstGeom prst="rect">
            <a:avLst/>
          </a:prstGeom>
          <a:ln w="0">
            <a:noFill/>
          </a:ln>
        </p:spPr>
      </p:pic>
      <p:pic>
        <p:nvPicPr>
          <p:cNvPr id="74" name="Picture 7" descr=""/>
          <p:cNvPicPr/>
          <p:nvPr/>
        </p:nvPicPr>
        <p:blipFill>
          <a:blip r:embed="rId6"/>
          <a:stretch/>
        </p:blipFill>
        <p:spPr>
          <a:xfrm>
            <a:off x="4226040" y="5315040"/>
            <a:ext cx="2852640" cy="646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Concerns if overweight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Heart and lungs must work harder, making breathing more difficult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Increases oxygen needs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Increased risk of developing other health problems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749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800" spc="-1" strike="noStrike">
                <a:solidFill>
                  <a:srgbClr val="000000"/>
                </a:solidFill>
                <a:latin typeface="Calibri Light"/>
              </a:rPr>
              <a:t>e.g. s</a:t>
            </a: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leep apnea, diabetes, heart disease, cancer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Tips to slowly lose weight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 Light"/>
              </a:rPr>
              <a:t>Mindful eating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250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000" spc="-1" strike="noStrike">
                <a:solidFill>
                  <a:srgbClr val="000000"/>
                </a:solidFill>
                <a:latin typeface="Calibri Light"/>
              </a:rPr>
              <a:t>Eat slowly, notice when you are hungry and when you are full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 Light"/>
              </a:rPr>
              <a:t>Cook more often, as takeaways are often high in calories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 Light"/>
              </a:rPr>
              <a:t>Higher fibre foods help you feel full 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250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000" spc="-1" strike="noStrike">
                <a:solidFill>
                  <a:srgbClr val="000000"/>
                </a:solidFill>
                <a:latin typeface="Calibri Light"/>
              </a:rPr>
              <a:t>Plate model includes half plate vegetables and fruit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 Light"/>
              </a:rPr>
              <a:t>Use hand portion sizes model as a guide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250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000" spc="-1" strike="noStrike">
                <a:solidFill>
                  <a:srgbClr val="000000"/>
                </a:solidFill>
                <a:latin typeface="Calibri Light"/>
              </a:rPr>
              <a:t>Vegetables = 2 hands, protein = palm, carbohydrate = fist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 Light"/>
              </a:rPr>
              <a:t>Move more. Aim for 30 minutes of activity per day. 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Concerns if underweight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0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  <a:ea typeface="바탕"/>
              </a:rPr>
              <a:t>May become weak and tired more often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  <a:ea typeface="바탕"/>
              </a:rPr>
              <a:t>May be more likely to get an infection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  <a:ea typeface="바탕"/>
              </a:rPr>
              <a:t>May weaken the muscles that control breathing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  <a:ea typeface="바탕"/>
              </a:rPr>
              <a:t>May experience decreased energy and movement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Causes of weight loss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Shortness of breath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Fatigue (too tired to cook)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Loss of appetite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Feeling bloated after eating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Food tastes different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Chewing and swallowing difficulties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Tips to gain weight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 Light"/>
              </a:rPr>
              <a:t>Small &amp; frequent meals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250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000" spc="-1" strike="noStrike">
                <a:solidFill>
                  <a:srgbClr val="000000"/>
                </a:solidFill>
                <a:latin typeface="Calibri Light"/>
              </a:rPr>
              <a:t>Aim for 3 meals and 2-3 snacks throughout day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 Light"/>
              </a:rPr>
              <a:t>Nutrient-dense, high-calorie, high-protein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250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000" spc="-1" strike="noStrike">
                <a:solidFill>
                  <a:srgbClr val="000000"/>
                </a:solidFill>
                <a:latin typeface="Calibri Light"/>
              </a:rPr>
              <a:t>Add extra fat/oil, sauce, gravy, mayonnaise, cheese, nuts/seeds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 Light"/>
              </a:rPr>
              <a:t>May use commercial nutrition supplement drinks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8427" lnSpcReduction="10000"/>
          </a:bodyPr>
          <a:p>
            <a:pPr lvl="1" marL="743040" indent="-285840">
              <a:spcBef>
                <a:spcPts val="174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800" spc="-1" strike="noStrike">
                <a:solidFill>
                  <a:srgbClr val="000000"/>
                </a:solidFill>
                <a:latin typeface="Calibri"/>
              </a:rPr>
              <a:t>Variety is key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spcBef>
                <a:spcPts val="174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800" spc="-1" strike="noStrike">
                <a:solidFill>
                  <a:srgbClr val="000000"/>
                </a:solidFill>
                <a:latin typeface="Calibri"/>
              </a:rPr>
              <a:t>Build a meal using the plate model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spcBef>
                <a:spcPts val="174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800" spc="-1" strike="noStrike">
                <a:solidFill>
                  <a:srgbClr val="000000"/>
                </a:solidFill>
                <a:latin typeface="Calibri"/>
              </a:rPr>
              <a:t>Know your portion sizes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spcBef>
                <a:spcPts val="174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800" spc="-1" strike="noStrike">
                <a:solidFill>
                  <a:srgbClr val="000000"/>
                </a:solidFill>
                <a:latin typeface="Calibri"/>
              </a:rPr>
              <a:t>Better nutrition leads to improved quality of life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spcBef>
                <a:spcPts val="1250"/>
              </a:spcBef>
              <a:buClr>
                <a:srgbClr val="000000"/>
              </a:buClr>
              <a:buFont typeface="Calibri"/>
              <a:buChar char="•"/>
              <a:tabLst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Better breathing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spcBef>
                <a:spcPts val="1250"/>
              </a:spcBef>
              <a:buClr>
                <a:srgbClr val="000000"/>
              </a:buClr>
              <a:buFont typeface="Calibri"/>
              <a:buChar char="•"/>
              <a:tabLst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Improved mobility and activity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spcBef>
                <a:spcPts val="1250"/>
              </a:spcBef>
              <a:buClr>
                <a:srgbClr val="000000"/>
              </a:buClr>
              <a:buFont typeface="Calibri"/>
              <a:buChar char="•"/>
              <a:tabLst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Decreased risk of complications from having a low or high body weight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spcBef>
                <a:spcPts val="1250"/>
              </a:spcBef>
              <a:buClr>
                <a:srgbClr val="000000"/>
              </a:buClr>
              <a:buFont typeface="Calibri"/>
              <a:buChar char="•"/>
              <a:tabLst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Decreased risk of infections which may mean less hospital admissions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Summary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Questions?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8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ffffff"/>
                </a:solidFill>
                <a:latin typeface="Calibri"/>
              </a:rPr>
              <a:t>Objectives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 Light"/>
              </a:rPr>
              <a:t>Why nutrition is important for better breathing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 Light"/>
              </a:rPr>
              <a:t>How to choose a balanced variety of food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Calibri Light"/>
              </a:rPr>
              <a:t>How to achieve a healthy body weight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Why nutrition matters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6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6865"/>
          </a:bodyPr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Breathe better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250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000" spc="-1" strike="noStrike">
                <a:solidFill>
                  <a:srgbClr val="000000"/>
                </a:solidFill>
                <a:latin typeface="Calibri Light"/>
              </a:rPr>
              <a:t>Lungs are working harder, so they need more fuel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250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000" spc="-1" strike="noStrike">
                <a:solidFill>
                  <a:srgbClr val="000000"/>
                </a:solidFill>
                <a:latin typeface="Calibri Light"/>
              </a:rPr>
              <a:t>Drinking plenty helps thin mucus, easier to cough up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250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000" spc="-1" strike="noStrike">
                <a:solidFill>
                  <a:srgbClr val="000000"/>
                </a:solidFill>
                <a:latin typeface="Calibri Light"/>
              </a:rPr>
              <a:t>Reducing salt can make breathing easier, by preventing the body holding on to water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Feel stronger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1250"/>
              </a:spcBef>
              <a:buClr>
                <a:srgbClr val="000000"/>
              </a:buClr>
              <a:buFont typeface="Calibri Light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000" spc="-1" strike="noStrike">
                <a:solidFill>
                  <a:srgbClr val="000000"/>
                </a:solidFill>
                <a:latin typeface="Calibri Light"/>
              </a:rPr>
              <a:t>Helps retain muscle and bone mass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Fight infection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001"/>
              </a:spcBef>
              <a:buClr>
                <a:srgbClr val="000000"/>
              </a:buClr>
              <a:buFont typeface="Calibri Light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 Light"/>
              </a:rPr>
              <a:t>Fight inflammation 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nodeType="clickEffect" fill="hold">
                      <p:stCondLst>
                        <p:cond delay="indefinite"/>
                      </p:stCondLst>
                      <p:childTnLst>
                        <p:par>
                          <p:cTn id="4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Variety is key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8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lvl="1" marL="743040" indent="-285840">
              <a:lnSpc>
                <a:spcPct val="100000"/>
              </a:lnSpc>
              <a:spcBef>
                <a:spcPts val="1749"/>
              </a:spcBef>
              <a:buClr>
                <a:srgbClr val="000000"/>
              </a:buClr>
              <a:buFont typeface="Arial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Choose foods from all four food groups: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Vegetables and fruit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Wholegrains 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Milk &amp; dairy products or dairy alternatives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100000"/>
              </a:lnSpc>
              <a:spcBef>
                <a:spcPts val="1500"/>
              </a:spcBef>
              <a:buClr>
                <a:srgbClr val="000000"/>
              </a:buClr>
              <a:buFont typeface="Calibri Light"/>
              <a:buChar char="•"/>
              <a:tabLst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Fish, eggs, poultry, meat, nuts, legumes and other meat alternatives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100000"/>
              </a:lnSpc>
              <a:spcBef>
                <a:spcPts val="1500"/>
              </a:spcBef>
              <a:tabLst>
                <a:tab algn="l" pos="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>
                <p:childTnLst>
                  <p:par>
                    <p:cTn id="23" nodeType="clickEffect" fill="hold">
                      <p:stCondLst>
                        <p:cond delay="indefinite"/>
                      </p:stCondLst>
                      <p:childTnLst>
                        <p:par>
                          <p:cTn id="24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1" lang="en-NZ" sz="4400" spc="-1" strike="noStrike">
                <a:solidFill>
                  <a:srgbClr val="ffffff"/>
                </a:solidFill>
                <a:latin typeface="Calibri"/>
              </a:rPr>
              <a:t>The plate model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30" name="Picture 2" descr=""/>
          <p:cNvPicPr/>
          <p:nvPr/>
        </p:nvPicPr>
        <p:blipFill>
          <a:blip r:embed="rId1"/>
          <a:stretch/>
        </p:blipFill>
        <p:spPr>
          <a:xfrm>
            <a:off x="324000" y="1886040"/>
            <a:ext cx="8496000" cy="4452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Quick &amp; easy meal ideas - Breakfast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32" name="Picture 2" descr=""/>
          <p:cNvPicPr/>
          <p:nvPr/>
        </p:nvPicPr>
        <p:blipFill>
          <a:blip r:embed="rId1"/>
          <a:stretch/>
        </p:blipFill>
        <p:spPr>
          <a:xfrm>
            <a:off x="539640" y="1557360"/>
            <a:ext cx="2095560" cy="1654200"/>
          </a:xfrm>
          <a:prstGeom prst="rect">
            <a:avLst/>
          </a:prstGeom>
          <a:ln w="0">
            <a:noFill/>
          </a:ln>
        </p:spPr>
      </p:pic>
      <p:pic>
        <p:nvPicPr>
          <p:cNvPr id="33" name="Picture 3" descr=""/>
          <p:cNvPicPr/>
          <p:nvPr/>
        </p:nvPicPr>
        <p:blipFill>
          <a:blip r:embed="rId2"/>
          <a:stretch/>
        </p:blipFill>
        <p:spPr>
          <a:xfrm>
            <a:off x="3635280" y="1628640"/>
            <a:ext cx="1747800" cy="1570320"/>
          </a:xfrm>
          <a:prstGeom prst="rect">
            <a:avLst/>
          </a:prstGeom>
          <a:ln w="0">
            <a:noFill/>
          </a:ln>
        </p:spPr>
      </p:pic>
      <p:pic>
        <p:nvPicPr>
          <p:cNvPr id="34" name="Picture 4" descr=""/>
          <p:cNvPicPr/>
          <p:nvPr/>
        </p:nvPicPr>
        <p:blipFill>
          <a:blip r:embed="rId3"/>
          <a:stretch/>
        </p:blipFill>
        <p:spPr>
          <a:xfrm>
            <a:off x="6383160" y="1506600"/>
            <a:ext cx="2619720" cy="1743120"/>
          </a:xfrm>
          <a:prstGeom prst="rect">
            <a:avLst/>
          </a:prstGeom>
          <a:ln w="0">
            <a:noFill/>
          </a:ln>
        </p:spPr>
      </p:pic>
      <p:pic>
        <p:nvPicPr>
          <p:cNvPr id="35" name="Picture 5" descr=""/>
          <p:cNvPicPr/>
          <p:nvPr/>
        </p:nvPicPr>
        <p:blipFill>
          <a:blip r:embed="rId4"/>
          <a:stretch/>
        </p:blipFill>
        <p:spPr>
          <a:xfrm>
            <a:off x="324000" y="3270240"/>
            <a:ext cx="2746080" cy="1800360"/>
          </a:xfrm>
          <a:prstGeom prst="rect">
            <a:avLst/>
          </a:prstGeom>
          <a:ln w="0">
            <a:noFill/>
          </a:ln>
        </p:spPr>
      </p:pic>
      <p:pic>
        <p:nvPicPr>
          <p:cNvPr id="36" name="Picture 7" descr=""/>
          <p:cNvPicPr/>
          <p:nvPr/>
        </p:nvPicPr>
        <p:blipFill>
          <a:blip r:embed="rId5"/>
          <a:stretch/>
        </p:blipFill>
        <p:spPr>
          <a:xfrm>
            <a:off x="3483000" y="3270240"/>
            <a:ext cx="2052720" cy="2052720"/>
          </a:xfrm>
          <a:prstGeom prst="rect">
            <a:avLst/>
          </a:prstGeom>
          <a:ln w="0">
            <a:noFill/>
          </a:ln>
        </p:spPr>
      </p:pic>
      <p:pic>
        <p:nvPicPr>
          <p:cNvPr id="37" name="Picture 8" descr=""/>
          <p:cNvPicPr/>
          <p:nvPr/>
        </p:nvPicPr>
        <p:blipFill>
          <a:blip r:embed="rId6"/>
          <a:stretch/>
        </p:blipFill>
        <p:spPr>
          <a:xfrm>
            <a:off x="6732720" y="3381480"/>
            <a:ext cx="1981080" cy="1452600"/>
          </a:xfrm>
          <a:prstGeom prst="rect">
            <a:avLst/>
          </a:prstGeom>
          <a:ln w="0">
            <a:noFill/>
          </a:ln>
        </p:spPr>
      </p:pic>
      <p:pic>
        <p:nvPicPr>
          <p:cNvPr id="38" name="Picture 9" descr=""/>
          <p:cNvPicPr/>
          <p:nvPr/>
        </p:nvPicPr>
        <p:blipFill>
          <a:blip r:embed="rId7"/>
          <a:stretch/>
        </p:blipFill>
        <p:spPr>
          <a:xfrm>
            <a:off x="658800" y="5057640"/>
            <a:ext cx="1760400" cy="1800360"/>
          </a:xfrm>
          <a:prstGeom prst="rect">
            <a:avLst/>
          </a:prstGeom>
          <a:ln w="0">
            <a:noFill/>
          </a:ln>
        </p:spPr>
      </p:pic>
      <p:pic>
        <p:nvPicPr>
          <p:cNvPr id="39" name="Picture 10" descr=""/>
          <p:cNvPicPr/>
          <p:nvPr/>
        </p:nvPicPr>
        <p:blipFill>
          <a:blip r:embed="rId8"/>
          <a:stretch/>
        </p:blipFill>
        <p:spPr>
          <a:xfrm>
            <a:off x="6746760" y="5322960"/>
            <a:ext cx="2136960" cy="1239840"/>
          </a:xfrm>
          <a:prstGeom prst="rect">
            <a:avLst/>
          </a:prstGeom>
          <a:ln w="0">
            <a:noFill/>
          </a:ln>
        </p:spPr>
      </p:pic>
      <p:pic>
        <p:nvPicPr>
          <p:cNvPr id="40" name="Picture 11" descr=""/>
          <p:cNvPicPr/>
          <p:nvPr/>
        </p:nvPicPr>
        <p:blipFill>
          <a:blip r:embed="rId9"/>
          <a:stretch/>
        </p:blipFill>
        <p:spPr>
          <a:xfrm>
            <a:off x="3843360" y="5322960"/>
            <a:ext cx="1700280" cy="1423800"/>
          </a:xfrm>
          <a:prstGeom prst="rect">
            <a:avLst/>
          </a:prstGeom>
          <a:ln w="0">
            <a:noFill/>
          </a:ln>
        </p:spPr>
      </p:pic>
      <p:pic>
        <p:nvPicPr>
          <p:cNvPr id="41" name="Picture 3" descr=""/>
          <p:cNvPicPr/>
          <p:nvPr/>
        </p:nvPicPr>
        <p:blipFill>
          <a:blip r:embed="rId10"/>
          <a:stretch/>
        </p:blipFill>
        <p:spPr>
          <a:xfrm>
            <a:off x="5979960" y="5854680"/>
            <a:ext cx="244800" cy="298440"/>
          </a:xfrm>
          <a:prstGeom prst="rect">
            <a:avLst/>
          </a:prstGeom>
          <a:ln w="0">
            <a:noFill/>
          </a:ln>
        </p:spPr>
      </p:pic>
      <p:sp>
        <p:nvSpPr>
          <p:cNvPr id="42" name="Plus 15"/>
          <p:cNvSpPr/>
          <p:nvPr/>
        </p:nvSpPr>
        <p:spPr>
          <a:xfrm>
            <a:off x="5899320" y="3949560"/>
            <a:ext cx="287280" cy="358920"/>
          </a:xfrm>
          <a:custGeom>
            <a:avLst/>
            <a:gdLst/>
            <a:ahLst/>
            <a:rect l="l" t="t" r="r" b="b"/>
            <a:pathLst>
              <a:path w="287338" h="358775">
                <a:moveTo>
                  <a:pt x="38087" y="145597"/>
                </a:moveTo>
                <a:lnTo>
                  <a:pt x="109878" y="145597"/>
                </a:lnTo>
                <a:lnTo>
                  <a:pt x="109878" y="47556"/>
                </a:lnTo>
                <a:lnTo>
                  <a:pt x="177460" y="47556"/>
                </a:lnTo>
                <a:lnTo>
                  <a:pt x="177460" y="145597"/>
                </a:lnTo>
                <a:lnTo>
                  <a:pt x="249251" y="145597"/>
                </a:lnTo>
                <a:lnTo>
                  <a:pt x="249251" y="213178"/>
                </a:lnTo>
                <a:lnTo>
                  <a:pt x="177460" y="213178"/>
                </a:lnTo>
                <a:lnTo>
                  <a:pt x="177460" y="311219"/>
                </a:lnTo>
                <a:lnTo>
                  <a:pt x="109878" y="311219"/>
                </a:lnTo>
                <a:lnTo>
                  <a:pt x="109878" y="213178"/>
                </a:lnTo>
                <a:lnTo>
                  <a:pt x="38087" y="213178"/>
                </a:lnTo>
                <a:lnTo>
                  <a:pt x="38087" y="145597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us 16"/>
          <p:cNvSpPr/>
          <p:nvPr/>
        </p:nvSpPr>
        <p:spPr>
          <a:xfrm>
            <a:off x="5803920" y="2314440"/>
            <a:ext cx="289080" cy="360360"/>
          </a:xfrm>
          <a:custGeom>
            <a:avLst/>
            <a:gdLst/>
            <a:ahLst/>
            <a:rect l="l" t="t" r="r" b="b"/>
            <a:pathLst>
              <a:path w="288925" h="360363">
                <a:moveTo>
                  <a:pt x="38297" y="146204"/>
                </a:moveTo>
                <a:lnTo>
                  <a:pt x="110485" y="146204"/>
                </a:lnTo>
                <a:lnTo>
                  <a:pt x="110485" y="47766"/>
                </a:lnTo>
                <a:lnTo>
                  <a:pt x="178440" y="47766"/>
                </a:lnTo>
                <a:lnTo>
                  <a:pt x="178440" y="146204"/>
                </a:lnTo>
                <a:lnTo>
                  <a:pt x="250628" y="146204"/>
                </a:lnTo>
                <a:lnTo>
                  <a:pt x="250628" y="214159"/>
                </a:lnTo>
                <a:lnTo>
                  <a:pt x="178440" y="214159"/>
                </a:lnTo>
                <a:lnTo>
                  <a:pt x="178440" y="312597"/>
                </a:lnTo>
                <a:lnTo>
                  <a:pt x="110485" y="312597"/>
                </a:lnTo>
                <a:lnTo>
                  <a:pt x="110485" y="214159"/>
                </a:lnTo>
                <a:lnTo>
                  <a:pt x="38297" y="214159"/>
                </a:lnTo>
                <a:lnTo>
                  <a:pt x="38297" y="146204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us 17"/>
          <p:cNvSpPr/>
          <p:nvPr/>
        </p:nvSpPr>
        <p:spPr>
          <a:xfrm>
            <a:off x="2954160" y="5854680"/>
            <a:ext cx="287640" cy="360360"/>
          </a:xfrm>
          <a:custGeom>
            <a:avLst/>
            <a:gdLst/>
            <a:ahLst/>
            <a:rect l="l" t="t" r="r" b="b"/>
            <a:pathLst>
              <a:path w="287337" h="360363">
                <a:moveTo>
                  <a:pt x="38087" y="146391"/>
                </a:moveTo>
                <a:lnTo>
                  <a:pt x="109878" y="146391"/>
                </a:lnTo>
                <a:lnTo>
                  <a:pt x="109878" y="47766"/>
                </a:lnTo>
                <a:lnTo>
                  <a:pt x="177459" y="47766"/>
                </a:lnTo>
                <a:lnTo>
                  <a:pt x="177459" y="146391"/>
                </a:lnTo>
                <a:lnTo>
                  <a:pt x="249250" y="146391"/>
                </a:lnTo>
                <a:lnTo>
                  <a:pt x="249250" y="213972"/>
                </a:lnTo>
                <a:lnTo>
                  <a:pt x="177459" y="213972"/>
                </a:lnTo>
                <a:lnTo>
                  <a:pt x="177459" y="312597"/>
                </a:lnTo>
                <a:lnTo>
                  <a:pt x="109878" y="312597"/>
                </a:lnTo>
                <a:lnTo>
                  <a:pt x="109878" y="213972"/>
                </a:lnTo>
                <a:lnTo>
                  <a:pt x="38087" y="213972"/>
                </a:lnTo>
                <a:lnTo>
                  <a:pt x="38087" y="146391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us 18"/>
          <p:cNvSpPr/>
          <p:nvPr/>
        </p:nvSpPr>
        <p:spPr>
          <a:xfrm>
            <a:off x="2913120" y="3936960"/>
            <a:ext cx="288720" cy="360360"/>
          </a:xfrm>
          <a:custGeom>
            <a:avLst/>
            <a:gdLst/>
            <a:ahLst/>
            <a:rect l="l" t="t" r="r" b="b"/>
            <a:pathLst>
              <a:path w="288925" h="360363">
                <a:moveTo>
                  <a:pt x="38297" y="146204"/>
                </a:moveTo>
                <a:lnTo>
                  <a:pt x="110485" y="146204"/>
                </a:lnTo>
                <a:lnTo>
                  <a:pt x="110485" y="47766"/>
                </a:lnTo>
                <a:lnTo>
                  <a:pt x="178440" y="47766"/>
                </a:lnTo>
                <a:lnTo>
                  <a:pt x="178440" y="146204"/>
                </a:lnTo>
                <a:lnTo>
                  <a:pt x="250628" y="146204"/>
                </a:lnTo>
                <a:lnTo>
                  <a:pt x="250628" y="214159"/>
                </a:lnTo>
                <a:lnTo>
                  <a:pt x="178440" y="214159"/>
                </a:lnTo>
                <a:lnTo>
                  <a:pt x="178440" y="312597"/>
                </a:lnTo>
                <a:lnTo>
                  <a:pt x="110485" y="312597"/>
                </a:lnTo>
                <a:lnTo>
                  <a:pt x="110485" y="214159"/>
                </a:lnTo>
                <a:lnTo>
                  <a:pt x="38297" y="214159"/>
                </a:lnTo>
                <a:lnTo>
                  <a:pt x="38297" y="146204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us 19"/>
          <p:cNvSpPr/>
          <p:nvPr/>
        </p:nvSpPr>
        <p:spPr>
          <a:xfrm>
            <a:off x="2916360" y="2205000"/>
            <a:ext cx="287280" cy="360360"/>
          </a:xfrm>
          <a:custGeom>
            <a:avLst/>
            <a:gdLst/>
            <a:ahLst/>
            <a:rect l="l" t="t" r="r" b="b"/>
            <a:pathLst>
              <a:path w="287337" h="360362">
                <a:moveTo>
                  <a:pt x="38087" y="146390"/>
                </a:moveTo>
                <a:lnTo>
                  <a:pt x="109878" y="146390"/>
                </a:lnTo>
                <a:lnTo>
                  <a:pt x="109878" y="47766"/>
                </a:lnTo>
                <a:lnTo>
                  <a:pt x="177459" y="47766"/>
                </a:lnTo>
                <a:lnTo>
                  <a:pt x="177459" y="146390"/>
                </a:lnTo>
                <a:lnTo>
                  <a:pt x="249250" y="146390"/>
                </a:lnTo>
                <a:lnTo>
                  <a:pt x="249250" y="213972"/>
                </a:lnTo>
                <a:lnTo>
                  <a:pt x="177459" y="213972"/>
                </a:lnTo>
                <a:lnTo>
                  <a:pt x="177459" y="312596"/>
                </a:lnTo>
                <a:lnTo>
                  <a:pt x="109878" y="312596"/>
                </a:lnTo>
                <a:lnTo>
                  <a:pt x="109878" y="213972"/>
                </a:lnTo>
                <a:lnTo>
                  <a:pt x="38087" y="213972"/>
                </a:lnTo>
                <a:lnTo>
                  <a:pt x="38087" y="146390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" dur="indefinite" restart="never" nodeType="tmRoot">
          <p:childTnLst>
            <p:seq>
              <p:cTn id="34" dur="indefinite" nodeType="mainSeq">
                <p:childTnLst>
                  <p:par>
                    <p:cTn id="35" nodeType="clickEffect" fill="hold">
                      <p:stCondLst>
                        <p:cond delay="indefinite"/>
                      </p:stCondLst>
                      <p:childTnLst>
                        <p:par>
                          <p:cTn id="36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nodeType="clickEffect" fill="hold">
                      <p:stCondLst>
                        <p:cond delay="indefinite"/>
                      </p:stCondLst>
                      <p:childTnLst>
                        <p:par>
                          <p:cTn id="40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nodeType="clickEffect" fill="hold">
                      <p:stCondLst>
                        <p:cond delay="indefinite"/>
                      </p:stCondLst>
                      <p:childTnLst>
                        <p:par>
                          <p:cTn id="44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nodeType="clickEffect" fill="hold">
                      <p:stCondLst>
                        <p:cond delay="indefinite"/>
                      </p:stCondLst>
                      <p:childTnLst>
                        <p:par>
                          <p:cTn id="48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nodeType="clickEffect" fill="hold">
                      <p:stCondLst>
                        <p:cond delay="indefinite"/>
                      </p:stCondLst>
                      <p:childTnLst>
                        <p:par>
                          <p:cTn id="52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nodeType="clickEffect" fill="hold">
                      <p:stCondLst>
                        <p:cond delay="indefinite"/>
                      </p:stCondLst>
                      <p:childTnLst>
                        <p:par>
                          <p:cTn id="56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nodeType="clickEffect" fill="hold">
                      <p:stCondLst>
                        <p:cond delay="indefinite"/>
                      </p:stCondLst>
                      <p:childTnLst>
                        <p:par>
                          <p:cTn id="60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nodeType="clickEffect" fill="hold">
                      <p:stCondLst>
                        <p:cond delay="indefinite"/>
                      </p:stCondLst>
                      <p:childTnLst>
                        <p:par>
                          <p:cTn id="64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nodeType="clickEffect" fill="hold">
                      <p:stCondLst>
                        <p:cond delay="indefinite"/>
                      </p:stCondLst>
                      <p:childTnLst>
                        <p:par>
                          <p:cTn id="68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Lunch &amp; Dinner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48" name="Picture 2" descr=""/>
          <p:cNvPicPr/>
          <p:nvPr/>
        </p:nvPicPr>
        <p:blipFill>
          <a:blip r:embed="rId1"/>
          <a:stretch/>
        </p:blipFill>
        <p:spPr>
          <a:xfrm>
            <a:off x="3419640" y="1414440"/>
            <a:ext cx="2089080" cy="2089080"/>
          </a:xfrm>
          <a:prstGeom prst="rect">
            <a:avLst/>
          </a:prstGeom>
          <a:ln w="0">
            <a:noFill/>
          </a:ln>
        </p:spPr>
      </p:pic>
      <p:pic>
        <p:nvPicPr>
          <p:cNvPr id="49" name="Picture 3" descr=""/>
          <p:cNvPicPr/>
          <p:nvPr/>
        </p:nvPicPr>
        <p:blipFill>
          <a:blip r:embed="rId2"/>
          <a:stretch/>
        </p:blipFill>
        <p:spPr>
          <a:xfrm>
            <a:off x="179280" y="1557360"/>
            <a:ext cx="2749680" cy="1805040"/>
          </a:xfrm>
          <a:prstGeom prst="rect">
            <a:avLst/>
          </a:prstGeom>
          <a:ln w="0">
            <a:noFill/>
          </a:ln>
        </p:spPr>
      </p:pic>
      <p:pic>
        <p:nvPicPr>
          <p:cNvPr id="50" name="Picture 4" descr=""/>
          <p:cNvPicPr/>
          <p:nvPr/>
        </p:nvPicPr>
        <p:blipFill>
          <a:blip r:embed="rId3"/>
          <a:stretch/>
        </p:blipFill>
        <p:spPr>
          <a:xfrm>
            <a:off x="6804000" y="3573360"/>
            <a:ext cx="1938240" cy="151632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5" descr=""/>
          <p:cNvPicPr/>
          <p:nvPr/>
        </p:nvPicPr>
        <p:blipFill>
          <a:blip r:embed="rId4"/>
          <a:stretch/>
        </p:blipFill>
        <p:spPr>
          <a:xfrm>
            <a:off x="798480" y="3390840"/>
            <a:ext cx="1511280" cy="1513080"/>
          </a:xfrm>
          <a:prstGeom prst="rect">
            <a:avLst/>
          </a:prstGeom>
          <a:ln w="0">
            <a:noFill/>
          </a:ln>
        </p:spPr>
      </p:pic>
      <p:pic>
        <p:nvPicPr>
          <p:cNvPr id="52" name="Picture 6" descr=""/>
          <p:cNvPicPr/>
          <p:nvPr/>
        </p:nvPicPr>
        <p:blipFill>
          <a:blip r:embed="rId5"/>
          <a:stretch/>
        </p:blipFill>
        <p:spPr>
          <a:xfrm>
            <a:off x="3635280" y="3591000"/>
            <a:ext cx="2081160" cy="1384200"/>
          </a:xfrm>
          <a:prstGeom prst="rect">
            <a:avLst/>
          </a:prstGeom>
          <a:ln w="0">
            <a:noFill/>
          </a:ln>
        </p:spPr>
      </p:pic>
      <p:pic>
        <p:nvPicPr>
          <p:cNvPr id="53" name="Picture 7" descr=""/>
          <p:cNvPicPr/>
          <p:nvPr/>
        </p:nvPicPr>
        <p:blipFill>
          <a:blip r:embed="rId6"/>
          <a:stretch/>
        </p:blipFill>
        <p:spPr>
          <a:xfrm>
            <a:off x="714240" y="5052960"/>
            <a:ext cx="1986120" cy="1581120"/>
          </a:xfrm>
          <a:prstGeom prst="rect">
            <a:avLst/>
          </a:prstGeom>
          <a:ln w="0">
            <a:noFill/>
          </a:ln>
        </p:spPr>
      </p:pic>
      <p:pic>
        <p:nvPicPr>
          <p:cNvPr id="54" name="Picture 8" descr=""/>
          <p:cNvPicPr/>
          <p:nvPr/>
        </p:nvPicPr>
        <p:blipFill>
          <a:blip r:embed="rId7"/>
          <a:stretch/>
        </p:blipFill>
        <p:spPr>
          <a:xfrm>
            <a:off x="3719520" y="5300640"/>
            <a:ext cx="1204920" cy="1095480"/>
          </a:xfrm>
          <a:prstGeom prst="rect">
            <a:avLst/>
          </a:prstGeom>
          <a:ln w="0">
            <a:noFill/>
          </a:ln>
        </p:spPr>
      </p:pic>
      <p:pic>
        <p:nvPicPr>
          <p:cNvPr id="55" name="Picture 9" descr=""/>
          <p:cNvPicPr/>
          <p:nvPr/>
        </p:nvPicPr>
        <p:blipFill>
          <a:blip r:embed="rId8"/>
          <a:stretch/>
        </p:blipFill>
        <p:spPr>
          <a:xfrm>
            <a:off x="6581880" y="5199120"/>
            <a:ext cx="2392200" cy="1525680"/>
          </a:xfrm>
          <a:prstGeom prst="rect">
            <a:avLst/>
          </a:prstGeom>
          <a:ln w="0">
            <a:noFill/>
          </a:ln>
        </p:spPr>
      </p:pic>
      <p:pic>
        <p:nvPicPr>
          <p:cNvPr id="56" name="Picture 10" descr=""/>
          <p:cNvPicPr/>
          <p:nvPr/>
        </p:nvPicPr>
        <p:blipFill>
          <a:blip r:embed="rId9"/>
          <a:stretch/>
        </p:blipFill>
        <p:spPr>
          <a:xfrm>
            <a:off x="5865840" y="1916280"/>
            <a:ext cx="3139920" cy="1198440"/>
          </a:xfrm>
          <a:prstGeom prst="rect">
            <a:avLst/>
          </a:prstGeom>
          <a:ln w="0">
            <a:noFill/>
          </a:ln>
        </p:spPr>
      </p:pic>
      <p:sp>
        <p:nvSpPr>
          <p:cNvPr id="57" name="Plus 11"/>
          <p:cNvSpPr/>
          <p:nvPr/>
        </p:nvSpPr>
        <p:spPr>
          <a:xfrm>
            <a:off x="2916360" y="2205000"/>
            <a:ext cx="287280" cy="360360"/>
          </a:xfrm>
          <a:custGeom>
            <a:avLst/>
            <a:gdLst/>
            <a:ahLst/>
            <a:rect l="l" t="t" r="r" b="b"/>
            <a:pathLst>
              <a:path w="287337" h="360362">
                <a:moveTo>
                  <a:pt x="38087" y="146390"/>
                </a:moveTo>
                <a:lnTo>
                  <a:pt x="109878" y="146390"/>
                </a:lnTo>
                <a:lnTo>
                  <a:pt x="109878" y="47766"/>
                </a:lnTo>
                <a:lnTo>
                  <a:pt x="177459" y="47766"/>
                </a:lnTo>
                <a:lnTo>
                  <a:pt x="177459" y="146390"/>
                </a:lnTo>
                <a:lnTo>
                  <a:pt x="249250" y="146390"/>
                </a:lnTo>
                <a:lnTo>
                  <a:pt x="249250" y="213972"/>
                </a:lnTo>
                <a:lnTo>
                  <a:pt x="177459" y="213972"/>
                </a:lnTo>
                <a:lnTo>
                  <a:pt x="177459" y="312596"/>
                </a:lnTo>
                <a:lnTo>
                  <a:pt x="109878" y="312596"/>
                </a:lnTo>
                <a:lnTo>
                  <a:pt x="109878" y="213972"/>
                </a:lnTo>
                <a:lnTo>
                  <a:pt x="38087" y="213972"/>
                </a:lnTo>
                <a:lnTo>
                  <a:pt x="38087" y="146390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us 12"/>
          <p:cNvSpPr/>
          <p:nvPr/>
        </p:nvSpPr>
        <p:spPr>
          <a:xfrm>
            <a:off x="5865840" y="5781600"/>
            <a:ext cx="287280" cy="360360"/>
          </a:xfrm>
          <a:custGeom>
            <a:avLst/>
            <a:gdLst/>
            <a:ahLst/>
            <a:rect l="l" t="t" r="r" b="b"/>
            <a:pathLst>
              <a:path w="287337" h="360363">
                <a:moveTo>
                  <a:pt x="38087" y="146391"/>
                </a:moveTo>
                <a:lnTo>
                  <a:pt x="109878" y="146391"/>
                </a:lnTo>
                <a:lnTo>
                  <a:pt x="109878" y="47766"/>
                </a:lnTo>
                <a:lnTo>
                  <a:pt x="177459" y="47766"/>
                </a:lnTo>
                <a:lnTo>
                  <a:pt x="177459" y="146391"/>
                </a:lnTo>
                <a:lnTo>
                  <a:pt x="249250" y="146391"/>
                </a:lnTo>
                <a:lnTo>
                  <a:pt x="249250" y="213972"/>
                </a:lnTo>
                <a:lnTo>
                  <a:pt x="177459" y="213972"/>
                </a:lnTo>
                <a:lnTo>
                  <a:pt x="177459" y="312597"/>
                </a:lnTo>
                <a:lnTo>
                  <a:pt x="109878" y="312597"/>
                </a:lnTo>
                <a:lnTo>
                  <a:pt x="109878" y="213972"/>
                </a:lnTo>
                <a:lnTo>
                  <a:pt x="38087" y="213972"/>
                </a:lnTo>
                <a:lnTo>
                  <a:pt x="38087" y="146391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us 13"/>
          <p:cNvSpPr/>
          <p:nvPr/>
        </p:nvSpPr>
        <p:spPr>
          <a:xfrm>
            <a:off x="5827680" y="4103640"/>
            <a:ext cx="289080" cy="358920"/>
          </a:xfrm>
          <a:custGeom>
            <a:avLst/>
            <a:gdLst/>
            <a:ahLst/>
            <a:rect l="l" t="t" r="r" b="b"/>
            <a:pathLst>
              <a:path w="288925" h="358775">
                <a:moveTo>
                  <a:pt x="38297" y="145410"/>
                </a:moveTo>
                <a:lnTo>
                  <a:pt x="110485" y="145410"/>
                </a:lnTo>
                <a:lnTo>
                  <a:pt x="110485" y="47556"/>
                </a:lnTo>
                <a:lnTo>
                  <a:pt x="178440" y="47556"/>
                </a:lnTo>
                <a:lnTo>
                  <a:pt x="178440" y="145410"/>
                </a:lnTo>
                <a:lnTo>
                  <a:pt x="250628" y="145410"/>
                </a:lnTo>
                <a:lnTo>
                  <a:pt x="250628" y="213365"/>
                </a:lnTo>
                <a:lnTo>
                  <a:pt x="178440" y="213365"/>
                </a:lnTo>
                <a:lnTo>
                  <a:pt x="178440" y="311219"/>
                </a:lnTo>
                <a:lnTo>
                  <a:pt x="110485" y="311219"/>
                </a:lnTo>
                <a:lnTo>
                  <a:pt x="110485" y="213365"/>
                </a:lnTo>
                <a:lnTo>
                  <a:pt x="38297" y="213365"/>
                </a:lnTo>
                <a:lnTo>
                  <a:pt x="38297" y="145410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us 14"/>
          <p:cNvSpPr/>
          <p:nvPr/>
        </p:nvSpPr>
        <p:spPr>
          <a:xfrm>
            <a:off x="2924280" y="5781600"/>
            <a:ext cx="288720" cy="360360"/>
          </a:xfrm>
          <a:custGeom>
            <a:avLst/>
            <a:gdLst/>
            <a:ahLst/>
            <a:rect l="l" t="t" r="r" b="b"/>
            <a:pathLst>
              <a:path w="288925" h="360363">
                <a:moveTo>
                  <a:pt x="38297" y="146204"/>
                </a:moveTo>
                <a:lnTo>
                  <a:pt x="110485" y="146204"/>
                </a:lnTo>
                <a:lnTo>
                  <a:pt x="110485" y="47766"/>
                </a:lnTo>
                <a:lnTo>
                  <a:pt x="178440" y="47766"/>
                </a:lnTo>
                <a:lnTo>
                  <a:pt x="178440" y="146204"/>
                </a:lnTo>
                <a:lnTo>
                  <a:pt x="250628" y="146204"/>
                </a:lnTo>
                <a:lnTo>
                  <a:pt x="250628" y="214159"/>
                </a:lnTo>
                <a:lnTo>
                  <a:pt x="178440" y="214159"/>
                </a:lnTo>
                <a:lnTo>
                  <a:pt x="178440" y="312597"/>
                </a:lnTo>
                <a:lnTo>
                  <a:pt x="110485" y="312597"/>
                </a:lnTo>
                <a:lnTo>
                  <a:pt x="110485" y="214159"/>
                </a:lnTo>
                <a:lnTo>
                  <a:pt x="38297" y="214159"/>
                </a:lnTo>
                <a:lnTo>
                  <a:pt x="38297" y="146204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us 15"/>
          <p:cNvSpPr/>
          <p:nvPr/>
        </p:nvSpPr>
        <p:spPr>
          <a:xfrm>
            <a:off x="2916360" y="4103640"/>
            <a:ext cx="287280" cy="358920"/>
          </a:xfrm>
          <a:custGeom>
            <a:avLst/>
            <a:gdLst/>
            <a:ahLst/>
            <a:rect l="l" t="t" r="r" b="b"/>
            <a:pathLst>
              <a:path w="287337" h="358775">
                <a:moveTo>
                  <a:pt x="38087" y="145597"/>
                </a:moveTo>
                <a:lnTo>
                  <a:pt x="109878" y="145597"/>
                </a:lnTo>
                <a:lnTo>
                  <a:pt x="109878" y="47556"/>
                </a:lnTo>
                <a:lnTo>
                  <a:pt x="177459" y="47556"/>
                </a:lnTo>
                <a:lnTo>
                  <a:pt x="177459" y="145597"/>
                </a:lnTo>
                <a:lnTo>
                  <a:pt x="249250" y="145597"/>
                </a:lnTo>
                <a:lnTo>
                  <a:pt x="249250" y="213178"/>
                </a:lnTo>
                <a:lnTo>
                  <a:pt x="177459" y="213178"/>
                </a:lnTo>
                <a:lnTo>
                  <a:pt x="177459" y="311219"/>
                </a:lnTo>
                <a:lnTo>
                  <a:pt x="109878" y="311219"/>
                </a:lnTo>
                <a:lnTo>
                  <a:pt x="109878" y="213178"/>
                </a:lnTo>
                <a:lnTo>
                  <a:pt x="38087" y="213178"/>
                </a:lnTo>
                <a:lnTo>
                  <a:pt x="38087" y="145597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us 16"/>
          <p:cNvSpPr/>
          <p:nvPr/>
        </p:nvSpPr>
        <p:spPr>
          <a:xfrm>
            <a:off x="5796000" y="2279520"/>
            <a:ext cx="288720" cy="358920"/>
          </a:xfrm>
          <a:custGeom>
            <a:avLst/>
            <a:gdLst/>
            <a:ahLst/>
            <a:rect l="l" t="t" r="r" b="b"/>
            <a:pathLst>
              <a:path w="288925" h="358775">
                <a:moveTo>
                  <a:pt x="38297" y="145410"/>
                </a:moveTo>
                <a:lnTo>
                  <a:pt x="110485" y="145410"/>
                </a:lnTo>
                <a:lnTo>
                  <a:pt x="110485" y="47556"/>
                </a:lnTo>
                <a:lnTo>
                  <a:pt x="178440" y="47556"/>
                </a:lnTo>
                <a:lnTo>
                  <a:pt x="178440" y="145410"/>
                </a:lnTo>
                <a:lnTo>
                  <a:pt x="250628" y="145410"/>
                </a:lnTo>
                <a:lnTo>
                  <a:pt x="250628" y="213365"/>
                </a:lnTo>
                <a:lnTo>
                  <a:pt x="178440" y="213365"/>
                </a:lnTo>
                <a:lnTo>
                  <a:pt x="178440" y="311219"/>
                </a:lnTo>
                <a:lnTo>
                  <a:pt x="110485" y="311219"/>
                </a:lnTo>
                <a:lnTo>
                  <a:pt x="110485" y="213365"/>
                </a:lnTo>
                <a:lnTo>
                  <a:pt x="38297" y="213365"/>
                </a:lnTo>
                <a:lnTo>
                  <a:pt x="38297" y="145410"/>
                </a:lnTo>
                <a:close/>
              </a:path>
            </a:pathLst>
          </a:custGeom>
          <a:solidFill>
            <a:srgbClr val="ffffff"/>
          </a:solidFill>
          <a:ln w="25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3" name="Picture 1" descr=""/>
          <p:cNvPicPr/>
          <p:nvPr/>
        </p:nvPicPr>
        <p:blipFill>
          <a:blip r:embed="rId10"/>
          <a:stretch/>
        </p:blipFill>
        <p:spPr>
          <a:xfrm>
            <a:off x="4510080" y="5759280"/>
            <a:ext cx="1098720" cy="1098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1" dur="indefinite" restart="never" nodeType="tmRoot">
          <p:childTnLst>
            <p:seq>
              <p:cTn id="72" dur="indefinite" nodeType="mainSeq">
                <p:childTnLst>
                  <p:par>
                    <p:cTn id="73" nodeType="clickEffect" fill="hold">
                      <p:stCondLst>
                        <p:cond delay="indefinite"/>
                      </p:stCondLst>
                      <p:childTnLst>
                        <p:par>
                          <p:cTn id="74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nodeType="clickEffect" fill="hold">
                      <p:stCondLst>
                        <p:cond delay="indefinite"/>
                      </p:stCondLst>
                      <p:childTnLst>
                        <p:par>
                          <p:cTn id="78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nodeType="clickEffect" fill="hold">
                      <p:stCondLst>
                        <p:cond delay="indefinite"/>
                      </p:stCondLst>
                      <p:childTnLst>
                        <p:par>
                          <p:cTn id="82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nodeType="clickEffect" fill="hold">
                      <p:stCondLst>
                        <p:cond delay="indefinite"/>
                      </p:stCondLst>
                      <p:childTnLst>
                        <p:par>
                          <p:cTn id="86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nodeType="clickEffect" fill="hold">
                      <p:stCondLst>
                        <p:cond delay="indefinite"/>
                      </p:stCondLst>
                      <p:childTnLst>
                        <p:par>
                          <p:cTn id="90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nodeType="clickEffect" fill="hold">
                      <p:stCondLst>
                        <p:cond delay="indefinite"/>
                      </p:stCondLst>
                      <p:childTnLst>
                        <p:par>
                          <p:cTn id="94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nodeType="clickEffect" fill="hold">
                      <p:stCondLst>
                        <p:cond delay="indefinite"/>
                      </p:stCondLst>
                      <p:childTnLst>
                        <p:par>
                          <p:cTn id="98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nodeType="clickEffect" fill="hold">
                      <p:stCondLst>
                        <p:cond delay="indefinite"/>
                      </p:stCondLst>
                      <p:childTnLst>
                        <p:par>
                          <p:cTn id="102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What about fat?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5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spcBef>
                <a:spcPts val="700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800" spc="-1" strike="noStrike">
                <a:solidFill>
                  <a:srgbClr val="000000"/>
                </a:solidFill>
                <a:latin typeface="Calibri"/>
              </a:rPr>
              <a:t>A balanced diet includes a small amount of good fats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spcBef>
                <a:spcPts val="700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800" spc="-1" strike="noStrike">
                <a:solidFill>
                  <a:srgbClr val="000000"/>
                </a:solidFill>
                <a:latin typeface="Calibri"/>
              </a:rPr>
              <a:t>Choose unsaturated fats over saturated fat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spcBef>
                <a:spcPts val="601"/>
              </a:spcBef>
              <a:buClr>
                <a:srgbClr val="000000"/>
              </a:buClr>
              <a:buFont typeface="Calibri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"/>
              </a:rPr>
              <a:t>Examples?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spcBef>
                <a:spcPts val="700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800" spc="-1" strike="noStrike">
                <a:solidFill>
                  <a:srgbClr val="000000"/>
                </a:solidFill>
                <a:latin typeface="Calibri"/>
              </a:rPr>
              <a:t>Other ways to reduce saturated fat: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spcBef>
                <a:spcPts val="601"/>
              </a:spcBef>
              <a:buClr>
                <a:srgbClr val="000000"/>
              </a:buClr>
              <a:buFont typeface="Calibri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"/>
              </a:rPr>
              <a:t>Choose lean meats or trim fat off meats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spcBef>
                <a:spcPts val="601"/>
              </a:spcBef>
              <a:buClr>
                <a:srgbClr val="000000"/>
              </a:buClr>
              <a:buFont typeface="Calibri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"/>
              </a:rPr>
              <a:t>Limit processed meats (ham, bacon, salami) which can be higher in fat. OR grill these rather than fry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spcBef>
                <a:spcPts val="601"/>
              </a:spcBef>
              <a:buClr>
                <a:srgbClr val="000000"/>
              </a:buClr>
              <a:buFont typeface="Calibri"/>
              <a:buChar char="–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2400" spc="-1" strike="noStrike">
                <a:solidFill>
                  <a:srgbClr val="000000"/>
                </a:solidFill>
                <a:latin typeface="Calibri"/>
              </a:rPr>
              <a:t>Grill, steam, microwave, boil or bake without adding extra fat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23640" y="259920"/>
            <a:ext cx="684036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4400" spc="-1" strike="noStrike">
                <a:solidFill>
                  <a:srgbClr val="ffffff"/>
                </a:solidFill>
                <a:latin typeface="Calibri"/>
              </a:rPr>
              <a:t>Tips to make eating healthy easier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7" name=""/>
          <p:cNvSpPr txBox="1"/>
          <p:nvPr/>
        </p:nvSpPr>
        <p:spPr>
          <a:xfrm>
            <a:off x="324000" y="1699920"/>
            <a:ext cx="8496000" cy="4824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"/>
              </a:rPr>
              <a:t>Use tinned and frozen foods (especially vegetables)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"/>
              </a:rPr>
              <a:t>Use a crockpot 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"/>
              </a:rPr>
              <a:t>Cook in bulk and freeze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"/>
              </a:rPr>
              <a:t>Meal delivery services/ ready-to-eat meals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"/>
              </a:rPr>
              <a:t>Eat with other people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3080">
              <a:spcBef>
                <a:spcPts val="799"/>
              </a:spcBef>
              <a:buClr>
                <a:srgbClr val="000000"/>
              </a:buClr>
              <a:buFont typeface="Calibri"/>
              <a:buChar char="•"/>
              <a:tabLst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NZ" sz="3200" spc="-1" strike="noStrike">
                <a:solidFill>
                  <a:srgbClr val="000000"/>
                </a:solidFill>
                <a:latin typeface="Calibri"/>
              </a:rPr>
              <a:t>Know your portion sizes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2013-06-06T12:25:56Z</dcterms:created>
  <dc:creator>parsotn</dc:creator>
  <dc:description/>
  <dc:language>en-US</dc:language>
  <cp:lastModifiedBy>Jaime Berger (CMDHB)</cp:lastModifiedBy>
  <dcterms:modified xsi:type="dcterms:W3CDTF">2022-08-26T09:44:06Z</dcterms:modified>
  <cp:revision>36</cp:revision>
  <dc:subject/>
  <dc:title>Slide 1</dc:title>
</cp:coreProperties>
</file>